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348" r:id="rId5"/>
    <p:sldId id="344" r:id="rId6"/>
    <p:sldId id="328" r:id="rId7"/>
    <p:sldId id="332" r:id="rId8"/>
    <p:sldId id="333" r:id="rId9"/>
    <p:sldId id="339" r:id="rId10"/>
    <p:sldId id="272" r:id="rId11"/>
    <p:sldId id="347" r:id="rId12"/>
    <p:sldId id="350" r:id="rId13"/>
    <p:sldId id="349" r:id="rId14"/>
    <p:sldId id="290" r:id="rId15"/>
    <p:sldId id="266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2" autoAdjust="0"/>
    <p:restoredTop sz="87840" autoAdjust="0"/>
  </p:normalViewPr>
  <p:slideViewPr>
    <p:cSldViewPr>
      <p:cViewPr varScale="1">
        <p:scale>
          <a:sx n="65" d="100"/>
          <a:sy n="65" d="100"/>
        </p:scale>
        <p:origin x="1002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0C168-63A1-4554-922A-DD3EED48E1AC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D6F4F-D84B-4C08-BE87-3B233FEFBB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417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Здравствуйте, я являюсь заместителем председателя </a:t>
            </a:r>
            <a:r>
              <a:rPr lang="ru-RU" dirty="0" err="1" smtClean="0"/>
              <a:t>старостата</a:t>
            </a:r>
            <a:r>
              <a:rPr lang="ru-RU" dirty="0" smtClean="0"/>
              <a:t> отделения информационно-промышленных</a:t>
            </a:r>
            <a:r>
              <a:rPr lang="ru-RU" baseline="0" dirty="0" smtClean="0"/>
              <a:t> технологий и судостроения. И сегодня я вам расскажу о деятельности отделения за этот учебный год.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D6F4F-D84B-4C08-BE87-3B233FEFBBE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5164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dirty="0" smtClean="0"/>
              <a:t>В игре «Что</a:t>
            </a:r>
            <a:r>
              <a:rPr lang="ru-RU" baseline="0" dirty="0" smtClean="0"/>
              <a:t> Где Когда» от нашего отделения приняло участие три группы, 3506, 3406 и 3511, победу одержала группа 3511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D6F4F-D84B-4C08-BE87-3B233FEFBBE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0087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dirty="0" smtClean="0"/>
              <a:t>В</a:t>
            </a:r>
            <a:r>
              <a:rPr lang="ru-RU" baseline="0" dirty="0" smtClean="0"/>
              <a:t> этом году команда группы 3602 стала победителем в отборочном туре игры «Крокодил»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D6F4F-D84B-4C08-BE87-3B233FEFBBE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9380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dirty="0" smtClean="0"/>
              <a:t>Хотелось</a:t>
            </a:r>
            <a:r>
              <a:rPr lang="ru-RU" baseline="0" dirty="0" smtClean="0"/>
              <a:t> бы сказать о проблемах работы нашего </a:t>
            </a:r>
            <a:r>
              <a:rPr lang="ru-RU" baseline="0" dirty="0" err="1" smtClean="0"/>
              <a:t>старостата</a:t>
            </a:r>
            <a:r>
              <a:rPr lang="ru-RU" baseline="0" dirty="0" smtClean="0"/>
              <a:t> – это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D6F4F-D84B-4C08-BE87-3B233FEFBBE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5944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dirty="0" smtClean="0"/>
              <a:t>И</a:t>
            </a:r>
            <a:r>
              <a:rPr lang="ru-RU" baseline="0" dirty="0" smtClean="0"/>
              <a:t> мы предлагаем решить эту проблему – выездом актива отделения с обучающим семинаром по основам самоуправления в студенческой среде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D6F4F-D84B-4C08-BE87-3B233FEFBBE0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899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i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Подводя итоги хочется сказать, что 2017-18 учебный год прошел отлично. В этом году было много позитива. Студенты нашего отделения принимали активное участие во всех мероприятиях колледжа, но основную массу времени посвящали учебе!</a:t>
            </a:r>
            <a:endParaRPr lang="ru-RU" b="0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D6F4F-D84B-4C08-BE87-3B233FEFBBE0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318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 Всего</a:t>
            </a:r>
            <a:r>
              <a:rPr lang="ru-RU" baseline="0" dirty="0" smtClean="0"/>
              <a:t> на отделении в этом учебном году на очной форме обучается 549 человек в 24 группах по 8 специальностям.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D6F4F-D84B-4C08-BE87-3B233FEFBBE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753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D6F4F-D84B-4C08-BE87-3B233FEFBBE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289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Студенческий совет отделения решает</a:t>
            </a:r>
            <a:r>
              <a:rPr lang="ru-RU" baseline="0" dirty="0" smtClean="0"/>
              <a:t> множество задач, например таких как:</a:t>
            </a:r>
          </a:p>
          <a:p>
            <a:r>
              <a:rPr lang="ru-RU" baseline="0" dirty="0" smtClean="0"/>
              <a:t>Организация конкурса газет к праздникам,</a:t>
            </a:r>
          </a:p>
          <a:p>
            <a:r>
              <a:rPr lang="ru-RU" baseline="0" dirty="0" smtClean="0"/>
              <a:t>Проведение тематических классных часов,</a:t>
            </a:r>
          </a:p>
          <a:p>
            <a:r>
              <a:rPr lang="ru-RU" baseline="0" dirty="0" smtClean="0"/>
              <a:t>Организация мероприятий на отделении,</a:t>
            </a:r>
          </a:p>
          <a:p>
            <a:r>
              <a:rPr lang="ru-RU" baseline="0" dirty="0" smtClean="0"/>
              <a:t>Участие в улучшении учебного процесса,</a:t>
            </a:r>
          </a:p>
          <a:p>
            <a:r>
              <a:rPr lang="ru-RU" baseline="0" dirty="0" smtClean="0"/>
              <a:t>Обсуждение поощрений.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D6F4F-D84B-4C08-BE87-3B233FEFBBE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709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На данном слайде вы</a:t>
            </a:r>
            <a:r>
              <a:rPr lang="ru-RU" baseline="0" dirty="0" smtClean="0"/>
              <a:t> видите газеты, сделанные к декадам, проходящим на отделении и ко «Дню Учителя»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D6F4F-D84B-4C08-BE87-3B233FEFBBE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38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dirty="0" smtClean="0"/>
              <a:t>После</a:t>
            </a:r>
            <a:r>
              <a:rPr lang="ru-RU" baseline="0" dirty="0" smtClean="0"/>
              <a:t> побед в конкурсах студенты рисуют газеты-оповещения о том, кто принял участие, в каком конкурсе и какое место занял.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D6F4F-D84B-4C08-BE87-3B233FEFBBE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918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 нас на отделении проходило</a:t>
            </a:r>
            <a:r>
              <a:rPr lang="ru-RU" baseline="0" dirty="0" smtClean="0"/>
              <a:t> празднование масленицы, в организации мероприятия помогала группа 3506.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D6F4F-D84B-4C08-BE87-3B233FEFBBE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58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Чтобы</a:t>
            </a:r>
            <a:r>
              <a:rPr lang="ru-RU" baseline="0" dirty="0" smtClean="0"/>
              <a:t> заработать блины нужно было активно участвовать на станциях, можно было поиграть в петушиные бои, станцевать танец, спеть частушку и разгадывать загадки. За каждое выполненное задание давались фишки, которые потом можно было обменять на блины. В конце прошел групповой зачет, выявлялась самая активная группа.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D6F4F-D84B-4C08-BE87-3B233FEFBBE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527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dirty="0" smtClean="0"/>
              <a:t>Студенты нашего отделения принимали участие в конкурсе</a:t>
            </a:r>
            <a:r>
              <a:rPr lang="ru-RU" baseline="0" dirty="0" smtClean="0"/>
              <a:t> «Валентин и Валентина 2018». Василенко Ксения с группы 3511 и Марченко Константин с группы 3504 заняли 1 место. </a:t>
            </a:r>
            <a:r>
              <a:rPr lang="ru-RU" baseline="0" dirty="0" err="1" smtClean="0"/>
              <a:t>Мерзликина</a:t>
            </a:r>
            <a:r>
              <a:rPr lang="ru-RU" baseline="0" dirty="0" smtClean="0"/>
              <a:t> Анастасия и Дунаев Никита с группы 3611 заняли 2 место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D6F4F-D84B-4C08-BE87-3B233FEFBBE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315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42821-834D-4AB6-ABC0-D431DFE2246B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4617-BFA7-4201-B37F-E58B7E751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42821-834D-4AB6-ABC0-D431DFE2246B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4617-BFA7-4201-B37F-E58B7E751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42821-834D-4AB6-ABC0-D431DFE2246B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4617-BFA7-4201-B37F-E58B7E751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42821-834D-4AB6-ABC0-D431DFE2246B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4617-BFA7-4201-B37F-E58B7E751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42821-834D-4AB6-ABC0-D431DFE2246B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4617-BFA7-4201-B37F-E58B7E751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42821-834D-4AB6-ABC0-D431DFE2246B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4617-BFA7-4201-B37F-E58B7E751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42821-834D-4AB6-ABC0-D431DFE2246B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4617-BFA7-4201-B37F-E58B7E751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42821-834D-4AB6-ABC0-D431DFE2246B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4617-BFA7-4201-B37F-E58B7E751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42821-834D-4AB6-ABC0-D431DFE2246B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4617-BFA7-4201-B37F-E58B7E751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42821-834D-4AB6-ABC0-D431DFE2246B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4617-BFA7-4201-B37F-E58B7E751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42821-834D-4AB6-ABC0-D431DFE2246B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4617-BFA7-4201-B37F-E58B7E751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42821-834D-4AB6-ABC0-D431DFE2246B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44617-BFA7-4201-B37F-E58B7E751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 ?><Relationships xmlns="http://schemas.openxmlformats.org/package/2006/relationships"><Relationship Id="rId3" Target="../media/image1.jpeg" Type="http://schemas.openxmlformats.org/officeDocument/2006/relationships/image"/><Relationship Id="rId2" Target="../notesSlides/notesSlide11.xml" Type="http://schemas.openxmlformats.org/officeDocument/2006/relationships/notesSlide"/><Relationship Id="rId1" Target="../slideLayouts/slideLayout7.xml" Type="http://schemas.openxmlformats.org/officeDocument/2006/relationships/slideLayout"/><Relationship Id="rId5" Target="../media/hdphoto3.wdp" Type="http://schemas.microsoft.com/office/2007/relationships/hdphoto"/><Relationship Id="rId4" Target="../media/image22.jpeg" Type="http://schemas.openxmlformats.org/officeDocument/2006/relationships/image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 ?><Relationships xmlns="http://schemas.openxmlformats.org/package/2006/relationships"><Relationship Id="rId3" Target="../media/image1.jpeg" Type="http://schemas.openxmlformats.org/officeDocument/2006/relationships/image"/><Relationship Id="rId2" Target="../notesSlides/notesSlide2.xml" Type="http://schemas.openxmlformats.org/officeDocument/2006/relationships/notesSlide"/><Relationship Id="rId1" Target="../slideLayouts/slideLayout7.xml" Type="http://schemas.openxmlformats.org/officeDocument/2006/relationships/slideLayout"/><Relationship Id="rId6" Target="../media/image4.jpeg" Type="http://schemas.openxmlformats.org/officeDocument/2006/relationships/image"/><Relationship Id="rId5" Target="../media/image3.jpeg" Type="http://schemas.openxmlformats.org/officeDocument/2006/relationships/image"/><Relationship Id="rId4" Target="../media/image2.jpeg" Type="http://schemas.openxmlformats.org/officeDocument/2006/relationships/image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1.jpe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 ?><Relationships xmlns="http://schemas.openxmlformats.org/package/2006/relationships"><Relationship Id="rId8" Target="../media/hdphoto2.wdp" Type="http://schemas.microsoft.com/office/2007/relationships/hdphoto"/><Relationship Id="rId3" Target="../media/image1.jpeg" Type="http://schemas.openxmlformats.org/officeDocument/2006/relationships/image"/><Relationship Id="rId7" Target="../media/image19.jpeg" Type="http://schemas.openxmlformats.org/officeDocument/2006/relationships/image"/><Relationship Id="rId2" Target="../notesSlides/notesSlide9.xml" Type="http://schemas.openxmlformats.org/officeDocument/2006/relationships/notesSlide"/><Relationship Id="rId1" Target="../slideLayouts/slideLayout7.xml" Type="http://schemas.openxmlformats.org/officeDocument/2006/relationships/slideLayout"/><Relationship Id="rId6" Target="../media/hdphoto1.wdp" Type="http://schemas.microsoft.com/office/2007/relationships/hdphoto"/><Relationship Id="rId5" Target="../media/image18.jpeg" Type="http://schemas.openxmlformats.org/officeDocument/2006/relationships/image"/><Relationship Id="rId4" Target="../media/image17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271464" y="1340768"/>
            <a:ext cx="9649072" cy="4032448"/>
          </a:xfrm>
        </p:spPr>
        <p:txBody>
          <a:bodyPr>
            <a:noAutofit/>
          </a:bodyPr>
          <a:lstStyle/>
          <a:p>
            <a:r>
              <a:rPr lang="ru-RU" sz="5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Отделение информационно-промышленных технологий </a:t>
            </a:r>
            <a:br>
              <a:rPr lang="ru-RU" sz="5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судостроения</a:t>
            </a:r>
            <a:endParaRPr lang="ru-RU" sz="5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119336" y="212895"/>
            <a:ext cx="12072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Где? Когда</a:t>
            </a: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1916832"/>
            <a:ext cx="5705279" cy="4278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" r="42325"/>
          <a:stretch/>
        </p:blipFill>
        <p:spPr>
          <a:xfrm>
            <a:off x="7464152" y="1532214"/>
            <a:ext cx="4176464" cy="5068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25191"/>
            <a:ext cx="12072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Крокодил»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210"/>
          <a:stretch/>
        </p:blipFill>
        <p:spPr>
          <a:xfrm>
            <a:off x="1487488" y="1250654"/>
            <a:ext cx="9289032" cy="4629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0943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" y="5057"/>
            <a:ext cx="12192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7409" y="2132856"/>
            <a:ext cx="11446930" cy="3024336"/>
          </a:xfrm>
        </p:spPr>
        <p:txBody>
          <a:bodyPr>
            <a:normAutofit lnSpcReduction="10000"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всегда хорошая активность старост и их заместителей;</a:t>
            </a:r>
          </a:p>
          <a:p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Боязнь студентов стать старостой группы из-за отсутствия представления о работе старосты;</a:t>
            </a:r>
          </a:p>
          <a:p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теснительность, неуверенность в своих силах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старостата: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98576"/>
            <a:ext cx="12192000" cy="226084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Выезд по сплочению актива отделения с обучающим семинаром по основам самоуправления в студенческой среде</a:t>
            </a:r>
            <a:endParaRPr lang="ru-RU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56" y="1412776"/>
            <a:ext cx="10297144" cy="4032448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Учебный год прошел отлично.</a:t>
            </a:r>
            <a:b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Студенты приняли участие во всех мероприятиях колледжа, но основная масса времени посвящена учебе!</a:t>
            </a:r>
            <a:endParaRPr lang="ru-RU" sz="4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Итог: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207568" y="2420888"/>
            <a:ext cx="8136904" cy="1470025"/>
          </a:xfrm>
        </p:spPr>
        <p:txBody>
          <a:bodyPr>
            <a:normAutofit/>
          </a:bodyPr>
          <a:lstStyle/>
          <a:p>
            <a:r>
              <a:rPr lang="ru-RU" sz="5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80272"/>
            <a:ext cx="12192000" cy="223224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Всего на отделении</a:t>
            </a:r>
            <a:br>
              <a:rPr lang="ru-RU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обучается 549 человек:</a:t>
            </a:r>
          </a:p>
          <a:p>
            <a:pPr algn="ctr">
              <a:buNone/>
            </a:pPr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группы, 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специальностей </a:t>
            </a:r>
            <a:endParaRPr lang="ru-RU" sz="4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352" y="2712884"/>
            <a:ext cx="3767358" cy="2828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31338" y="4166733"/>
            <a:ext cx="4649452" cy="25876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23792" y="2712884"/>
            <a:ext cx="3014464" cy="4050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400" decel="100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75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8629"/>
            <a:ext cx="12192000" cy="839535"/>
          </a:xfrm>
        </p:spPr>
        <p:txBody>
          <a:bodyPr>
            <a:normAutofit/>
          </a:bodyPr>
          <a:lstStyle/>
          <a:p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Старостат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отделения  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44009" y="1820329"/>
            <a:ext cx="9289032" cy="321734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Состоит из 56 человек</a:t>
            </a:r>
          </a:p>
          <a:p>
            <a:pPr algn="ctr">
              <a:buNone/>
            </a:pPr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24 старосты</a:t>
            </a:r>
          </a:p>
          <a:p>
            <a:pPr algn="ctr">
              <a:buNone/>
            </a:pPr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 algn="ctr">
              <a:buNone/>
            </a:pPr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24 заместителя</a:t>
            </a:r>
            <a:endParaRPr lang="ru-RU" sz="4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accel="500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accel="500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accel="500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accel="500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accel="500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accel="500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14310" y="2760538"/>
            <a:ext cx="6790964" cy="3244628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онкурс газет к праздникам;</a:t>
            </a:r>
          </a:p>
          <a:p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ематические классные часы;</a:t>
            </a:r>
          </a:p>
          <a:p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ероприятия на отделении;</a:t>
            </a:r>
          </a:p>
          <a:p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учебного процесса;</a:t>
            </a:r>
          </a:p>
          <a:p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поощрений</a:t>
            </a:r>
            <a:endParaRPr lang="ru-RU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23392" y="764704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Старостат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отделения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решает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множество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задач: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8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8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9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9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1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1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1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1202" name="Picture 2" descr="C:\Users\n.mineeva\Desktop\foto\КОМПЬЮТЕРЩИКИ\Газета Кули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2759" y="819701"/>
            <a:ext cx="4176464" cy="2936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03" name="Picture 3" descr="C:\Users\n.mineeva\Desktop\foto\КОМПЬЮТЕРЩИКИ\Кулик газет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2759" y="3864066"/>
            <a:ext cx="4202329" cy="2979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0" y="2513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 </a:t>
            </a:r>
            <a: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газет</a:t>
            </a:r>
            <a:endParaRPr lang="ru-RU" sz="4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" t="3800" r="1964" b="6951"/>
          <a:stretch/>
        </p:blipFill>
        <p:spPr>
          <a:xfrm>
            <a:off x="4547565" y="856909"/>
            <a:ext cx="4119845" cy="2918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" t="13250" r="11413" b="12200"/>
          <a:stretch/>
        </p:blipFill>
        <p:spPr>
          <a:xfrm>
            <a:off x="4547565" y="3955510"/>
            <a:ext cx="4210654" cy="2902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0" t="10101" r="9400" b="8001"/>
          <a:stretch/>
        </p:blipFill>
        <p:spPr>
          <a:xfrm>
            <a:off x="8976296" y="856909"/>
            <a:ext cx="3048082" cy="4099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 descr="C:\Users\n.mineeva\Desktop\foto\Fotor_150910491508556.jpg"/>
          <p:cNvPicPr>
            <a:picLocks noChangeAspect="1" noChangeArrowheads="1"/>
          </p:cNvPicPr>
          <p:nvPr/>
        </p:nvPicPr>
        <p:blipFill rotWithShape="1">
          <a:blip r:embed="rId4" cstate="print"/>
          <a:srcRect l="29093" t="3051" r="23496" b="28958"/>
          <a:stretch/>
        </p:blipFill>
        <p:spPr bwMode="auto">
          <a:xfrm>
            <a:off x="335360" y="821983"/>
            <a:ext cx="4248472" cy="5214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" t="19551" r="5201" b="34250"/>
          <a:stretch/>
        </p:blipFill>
        <p:spPr>
          <a:xfrm>
            <a:off x="5375920" y="1556792"/>
            <a:ext cx="5616624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42" name="Picture 2" descr="C:\Users\n.mineeva\Desktop\foto\3506\Image-1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813" y="1006235"/>
            <a:ext cx="5616624" cy="4212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3" name="Picture 3" descr="C:\Users\n.mineeva\Desktop\foto\3506\Image-4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42249" y="2204864"/>
            <a:ext cx="6012160" cy="4509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0" y="118397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«Масленица»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96927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«Масленица»</a:t>
            </a:r>
          </a:p>
        </p:txBody>
      </p:sp>
      <p:pic>
        <p:nvPicPr>
          <p:cNvPr id="5" name="Picture 4" descr="C:\Users\n.mineeva\Desktop\foto\3506\Image-14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5692" y="964543"/>
            <a:ext cx="4248472" cy="5664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 descr="C:\Users\n.mineeva\Desktop\foto\3506\Image-17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725" y="3284984"/>
            <a:ext cx="4571198" cy="3428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6" name="Picture 2" descr="C:\Users\n.mineeva\Desktop\foto\3506\Image-15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99855" y="965791"/>
            <a:ext cx="4532417" cy="3399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941" y="1980719"/>
            <a:ext cx="4444320" cy="2965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0" y="95144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«Валентин и Валентина 2018»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50" t="15687" r="57703" b="16713"/>
          <a:stretch/>
        </p:blipFill>
        <p:spPr>
          <a:xfrm>
            <a:off x="269830" y="928332"/>
            <a:ext cx="2520281" cy="5670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937745" y="5157192"/>
            <a:ext cx="77376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Мерзликина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Анастасия 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Дунаев Никита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Гр.3611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67808" y="818418"/>
            <a:ext cx="71405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Василенко Ксения, гр.3511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Марченко Константин, гр.3504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21" r="14694"/>
          <a:stretch/>
        </p:blipFill>
        <p:spPr>
          <a:xfrm>
            <a:off x="8129997" y="1980719"/>
            <a:ext cx="3227957" cy="2971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1766</TotalTime>
  <Words>484</Words>
  <Application>Microsoft Office PowerPoint</Application>
  <PresentationFormat>Широкоэкранный</PresentationFormat>
  <Paragraphs>66</Paragraphs>
  <Slides>15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Отделение информационно-промышленных технологий  и судостроения</vt:lpstr>
      <vt:lpstr>Презентация PowerPoint</vt:lpstr>
      <vt:lpstr>Старостат отделения  </vt:lpstr>
      <vt:lpstr>Старостат отделения решает  множество задач: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Проблемы старостата:</vt:lpstr>
      <vt:lpstr>Решение:</vt:lpstr>
      <vt:lpstr>Учебный год прошел отлично. Студенты приняли участие во всех мероприятиях колледжа, но основная масса времени посвящена учебе!</vt:lpstr>
      <vt:lpstr>Спасибо за внимание!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n.mineeva</dc:creator>
  <cp:lastModifiedBy>Ксюша</cp:lastModifiedBy>
  <cp:revision>188</cp:revision>
  <dcterms:created xsi:type="dcterms:W3CDTF">2016-04-13T09:30:35Z</dcterms:created>
  <dcterms:modified xsi:type="dcterms:W3CDTF">2018-04-20T06:44:47Z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1309600</vt:lpwstr>
  </property>
  <property fmtid="{D5CDD505-2E9C-101B-9397-08002B2CF9AE}" name="NXPowerLiteSettings" pid="3">
    <vt:lpwstr>C5000400038000</vt:lpwstr>
  </property>
  <property fmtid="{D5CDD505-2E9C-101B-9397-08002B2CF9AE}" name="NXPowerLiteVersion" pid="4">
    <vt:lpwstr>D8.0.2</vt:lpwstr>
  </property>
</Properties>
</file>